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340" r:id="rId5"/>
    <p:sldId id="341" r:id="rId6"/>
    <p:sldId id="342" r:id="rId7"/>
    <p:sldId id="343" r:id="rId8"/>
    <p:sldId id="344"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65483" autoAdjust="0"/>
  </p:normalViewPr>
  <p:slideViewPr>
    <p:cSldViewPr snapToGrid="0">
      <p:cViewPr>
        <p:scale>
          <a:sx n="100" d="100"/>
          <a:sy n="100" d="100"/>
        </p:scale>
        <p:origin x="58" y="-8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B8DFC-97FE-45E2-86DE-BE5CE1B94341}" type="datetimeFigureOut">
              <a:rPr lang="nl-NL" smtClean="0"/>
              <a:t>20-7-2020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5D91A1-AB31-4F76-8746-B9732BE74C8C}" type="slidenum">
              <a:rPr lang="nl-NL" smtClean="0"/>
              <a:t>‹nr.›</a:t>
            </a:fld>
            <a:endParaRPr lang="nl-NL"/>
          </a:p>
        </p:txBody>
      </p:sp>
    </p:spTree>
    <p:extLst>
      <p:ext uri="{BB962C8B-B14F-4D97-AF65-F5344CB8AC3E}">
        <p14:creationId xmlns:p14="http://schemas.microsoft.com/office/powerpoint/2010/main" val="1769141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Tx/>
              <a:buChar char="-"/>
            </a:pPr>
            <a:r>
              <a:rPr lang="nl-NL" sz="1200" b="0" i="0" kern="1200" dirty="0">
                <a:solidFill>
                  <a:schemeClr val="tx1"/>
                </a:solidFill>
                <a:effectLst/>
                <a:latin typeface="+mn-lt"/>
                <a:ea typeface="+mn-ea"/>
                <a:cs typeface="+mn-cs"/>
              </a:rPr>
              <a:t>Oplichting online winkelen: u koopt bijvoorbeeld iets, maar ontvangt het artikel nooit.</a:t>
            </a:r>
          </a:p>
          <a:p>
            <a:pPr marL="171450" indent="-171450">
              <a:buFontTx/>
              <a:buChar char="-"/>
            </a:pPr>
            <a:r>
              <a:rPr lang="nl-NL" sz="1200" b="0" i="0" kern="1200" dirty="0">
                <a:solidFill>
                  <a:schemeClr val="tx1"/>
                </a:solidFill>
                <a:effectLst/>
                <a:latin typeface="+mn-lt"/>
                <a:ea typeface="+mn-ea"/>
                <a:cs typeface="+mn-cs"/>
              </a:rPr>
              <a:t>Aan de deur: babbeltruc</a:t>
            </a:r>
          </a:p>
          <a:p>
            <a:pPr marL="171450" indent="-171450">
              <a:buFontTx/>
              <a:buChar char="-"/>
            </a:pPr>
            <a:r>
              <a:rPr lang="nl-NL" sz="1200" b="0" i="0" kern="1200" dirty="0">
                <a:solidFill>
                  <a:schemeClr val="tx1"/>
                </a:solidFill>
                <a:effectLst/>
                <a:latin typeface="+mn-lt"/>
                <a:ea typeface="+mn-ea"/>
                <a:cs typeface="+mn-cs"/>
              </a:rPr>
              <a:t>Oplichters proberen mensen in de val te lokken door ze een mooie prijs voor te houden en hopen dat u zó blij bent met de prijs dat u iets onverstandigs doet. Ze willen het liefst dat u uw persoonlijke gegevens prijsgeeft. Of dat u eerst zelf gaat betalen om de prijs in ontvangst te kunnen nemen</a:t>
            </a:r>
          </a:p>
          <a:p>
            <a:pPr marL="171450" indent="-171450">
              <a:buFontTx/>
              <a:buChar char="-"/>
            </a:pPr>
            <a:r>
              <a:rPr lang="nl-NL" sz="1200" b="0" i="0" kern="1200" dirty="0" err="1">
                <a:solidFill>
                  <a:schemeClr val="tx1"/>
                </a:solidFill>
                <a:effectLst/>
                <a:latin typeface="+mn-lt"/>
                <a:ea typeface="+mn-ea"/>
                <a:cs typeface="+mn-cs"/>
              </a:rPr>
              <a:t>Phishing</a:t>
            </a:r>
            <a:r>
              <a:rPr lang="nl-NL" sz="1200" b="0" i="0" kern="1200" dirty="0">
                <a:solidFill>
                  <a:schemeClr val="tx1"/>
                </a:solidFill>
                <a:effectLst/>
                <a:latin typeface="+mn-lt"/>
                <a:ea typeface="+mn-ea"/>
                <a:cs typeface="+mn-cs"/>
              </a:rPr>
              <a:t> is het vissen (hengelen) naar inloggegevens en persoonsgegevens van gebruikers, kwaadaardige software: ook kunnen ze ervoor zorgen dat u foto’s en andere documenten op uw computer niet meer kunt openen. Deze worden ‘gegijzeld’ en dan moet u eerst een bedrag overmaken.  </a:t>
            </a:r>
          </a:p>
          <a:p>
            <a:pPr marL="171450" indent="-171450">
              <a:buFontTx/>
              <a:buChar char="-"/>
            </a:pPr>
            <a:r>
              <a:rPr lang="nl-NL" dirty="0"/>
              <a:t>Datingfraude: o</a:t>
            </a:r>
            <a:r>
              <a:rPr lang="nl-NL" sz="1200" b="0" i="0" kern="1200" dirty="0">
                <a:solidFill>
                  <a:schemeClr val="tx1"/>
                </a:solidFill>
                <a:effectLst/>
                <a:latin typeface="+mn-lt"/>
                <a:ea typeface="+mn-ea"/>
                <a:cs typeface="+mn-cs"/>
              </a:rPr>
              <a:t>p het moment dat er sprake is van een relatie, vraagt de datingfraudeur al snel om geld. Hij heeft geld nodig omdat hij zijn nieuwe liefde wil bezoeken, maar ook kan er sprake zijn van een noodgeval. Het slachtoffer krijgt al snel de vraag via een ander kanaal contact te onderhouden, bijvoorbeeld via Skype of e-mail. De fraudeur wil zo zijn slachtoffer weghalen van de datingsite om controle door de beheerders te voorkomen. </a:t>
            </a:r>
            <a:endParaRPr lang="nl-NL" dirty="0"/>
          </a:p>
        </p:txBody>
      </p:sp>
      <p:sp>
        <p:nvSpPr>
          <p:cNvPr id="4" name="Tijdelijke aanduiding voor dianummer 3"/>
          <p:cNvSpPr>
            <a:spLocks noGrp="1"/>
          </p:cNvSpPr>
          <p:nvPr>
            <p:ph type="sldNum" sz="quarter" idx="10"/>
          </p:nvPr>
        </p:nvSpPr>
        <p:spPr/>
        <p:txBody>
          <a:bodyPr/>
          <a:lstStyle/>
          <a:p>
            <a:fld id="{53306CF7-146C-4C32-816A-604D1FE9A1B3}" type="slidenum">
              <a:rPr lang="nl-NL" smtClean="0"/>
              <a:t>1</a:t>
            </a:fld>
            <a:endParaRPr lang="nl-NL"/>
          </a:p>
        </p:txBody>
      </p:sp>
    </p:spTree>
    <p:extLst>
      <p:ext uri="{BB962C8B-B14F-4D97-AF65-F5344CB8AC3E}">
        <p14:creationId xmlns:p14="http://schemas.microsoft.com/office/powerpoint/2010/main" val="49929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Trebuchet MS" panose="020B0603020202020204" pitchFamily="34" charset="0"/>
              </a:rPr>
              <a:t>https://www.politie.nl/themas/internetoplichting.html  </a:t>
            </a:r>
          </a:p>
          <a:p>
            <a:endParaRPr lang="nl-NL" dirty="0"/>
          </a:p>
        </p:txBody>
      </p:sp>
      <p:sp>
        <p:nvSpPr>
          <p:cNvPr id="4" name="Tijdelijke aanduiding voor dianummer 3"/>
          <p:cNvSpPr>
            <a:spLocks noGrp="1"/>
          </p:cNvSpPr>
          <p:nvPr>
            <p:ph type="sldNum" sz="quarter" idx="5"/>
          </p:nvPr>
        </p:nvSpPr>
        <p:spPr/>
        <p:txBody>
          <a:bodyPr/>
          <a:lstStyle/>
          <a:p>
            <a:fld id="{145D91A1-AB31-4F76-8746-B9732BE74C8C}" type="slidenum">
              <a:rPr lang="nl-NL" smtClean="0"/>
              <a:t>2</a:t>
            </a:fld>
            <a:endParaRPr lang="nl-NL"/>
          </a:p>
        </p:txBody>
      </p:sp>
    </p:spTree>
    <p:extLst>
      <p:ext uri="{BB962C8B-B14F-4D97-AF65-F5344CB8AC3E}">
        <p14:creationId xmlns:p14="http://schemas.microsoft.com/office/powerpoint/2010/main" val="1532959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dirty="0">
                <a:latin typeface="Trebuchet MS" panose="020B0603020202020204" pitchFamily="34" charset="0"/>
              </a:rPr>
              <a:t>Let op valse winacties die u in een e-mail of sms vertellen dat u een prijs of cadeaubon heeft gewonnen. Vaak lijkt u winnaar van een loterij georganiseerd door grote bedrijven als Ikea, Albert Heijn of Jumbo. In werkelijkheid hebben deze bedrijven niks met deze actie te maken maar is het georganiseerd door een onbetrouwbare partij. Deze proberen uw persoonsgegevens te bemachtigen of u een duur sms-abonnement in te lokken (check dit op Payinfo.nl). Van de beloofde prijs ziet u uiteindelijk niks terug.</a:t>
            </a:r>
            <a:br>
              <a:rPr lang="nl-NL" sz="1200" dirty="0">
                <a:latin typeface="Trebuchet MS" panose="020B0603020202020204" pitchFamily="34" charset="0"/>
              </a:rPr>
            </a:br>
            <a:endParaRPr lang="nl-NL" sz="1200" dirty="0">
              <a:latin typeface="Trebuchet MS" panose="020B0603020202020204" pitchFamily="34" charset="0"/>
            </a:endParaRPr>
          </a:p>
          <a:p>
            <a:r>
              <a:rPr lang="nl-NL" sz="1200" dirty="0">
                <a:latin typeface="Trebuchet MS" panose="020B0603020202020204" pitchFamily="34" charset="0"/>
              </a:rPr>
              <a:t>Ook kan er sprake zijn van loterijfraude. Hierbij wordt u een geldbedrag beloofd, maar moet u zelf eerst kosten maken om deze prijs in ontvangst te kunnen nemen. De geldprijs ontvangt u nooit, en het voorgeschoten bedrag bent u kwijt.</a:t>
            </a:r>
          </a:p>
          <a:p>
            <a:endParaRPr lang="nl-NL" sz="1200" dirty="0">
              <a:latin typeface="Trebuchet MS" panose="020B0603020202020204" pitchFamily="34" charset="0"/>
            </a:endParaRPr>
          </a:p>
          <a:p>
            <a:endParaRPr lang="nl-NL" sz="1200" dirty="0">
              <a:latin typeface="Trebuchet MS" panose="020B0603020202020204" pitchFamily="34" charset="0"/>
            </a:endParaRPr>
          </a:p>
          <a:p>
            <a:r>
              <a:rPr lang="nl-NL" sz="1200" dirty="0">
                <a:latin typeface="Trebuchet MS" panose="020B0603020202020204" pitchFamily="34" charset="0"/>
              </a:rPr>
              <a:t>https://www.fraudehelpdesk.nl/fraude/ik-heb-een-prijs-gewonnen/</a:t>
            </a:r>
          </a:p>
          <a:p>
            <a:endParaRPr lang="nl-NL" dirty="0"/>
          </a:p>
        </p:txBody>
      </p:sp>
      <p:sp>
        <p:nvSpPr>
          <p:cNvPr id="4" name="Tijdelijke aanduiding voor dianummer 3"/>
          <p:cNvSpPr>
            <a:spLocks noGrp="1"/>
          </p:cNvSpPr>
          <p:nvPr>
            <p:ph type="sldNum" sz="quarter" idx="5"/>
          </p:nvPr>
        </p:nvSpPr>
        <p:spPr/>
        <p:txBody>
          <a:bodyPr/>
          <a:lstStyle/>
          <a:p>
            <a:fld id="{145D91A1-AB31-4F76-8746-B9732BE74C8C}" type="slidenum">
              <a:rPr lang="nl-NL" smtClean="0"/>
              <a:t>3</a:t>
            </a:fld>
            <a:endParaRPr lang="nl-NL"/>
          </a:p>
        </p:txBody>
      </p:sp>
    </p:spTree>
    <p:extLst>
      <p:ext uri="{BB962C8B-B14F-4D97-AF65-F5344CB8AC3E}">
        <p14:creationId xmlns:p14="http://schemas.microsoft.com/office/powerpoint/2010/main" val="3791907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Trebuchet MS" panose="020B0603020202020204" pitchFamily="34" charset="0"/>
              </a:rPr>
              <a:t>https://www.fraudehelpdesk.nl/fraude/datingfraude/</a:t>
            </a:r>
          </a:p>
          <a:p>
            <a:endParaRPr lang="nl-NL" dirty="0"/>
          </a:p>
        </p:txBody>
      </p:sp>
      <p:sp>
        <p:nvSpPr>
          <p:cNvPr id="4" name="Tijdelijke aanduiding voor dianummer 3"/>
          <p:cNvSpPr>
            <a:spLocks noGrp="1"/>
          </p:cNvSpPr>
          <p:nvPr>
            <p:ph type="sldNum" sz="quarter" idx="5"/>
          </p:nvPr>
        </p:nvSpPr>
        <p:spPr/>
        <p:txBody>
          <a:bodyPr/>
          <a:lstStyle/>
          <a:p>
            <a:fld id="{145D91A1-AB31-4F76-8746-B9732BE74C8C}" type="slidenum">
              <a:rPr lang="nl-NL" smtClean="0"/>
              <a:t>5</a:t>
            </a:fld>
            <a:endParaRPr lang="nl-NL"/>
          </a:p>
        </p:txBody>
      </p:sp>
    </p:spTree>
    <p:extLst>
      <p:ext uri="{BB962C8B-B14F-4D97-AF65-F5344CB8AC3E}">
        <p14:creationId xmlns:p14="http://schemas.microsoft.com/office/powerpoint/2010/main" val="3301885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B338F-C33F-4844-A10C-FE826C67881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1C2CFC4-0449-44B0-AABD-94B1CBFAB5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34DE81C-FBC7-4830-A21A-56525224D491}"/>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5" name="Tijdelijke aanduiding voor voettekst 4">
            <a:extLst>
              <a:ext uri="{FF2B5EF4-FFF2-40B4-BE49-F238E27FC236}">
                <a16:creationId xmlns:a16="http://schemas.microsoft.com/office/drawing/2014/main" id="{94D3AA55-3E95-44F2-8D16-0AACBA41505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31B24E0-326E-4FF1-9F33-1478693619D8}"/>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227982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882C71-7D84-42C6-A12E-2C4580061FE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CAA9B8F-D3BF-45F4-8476-7F37C12F96BD}"/>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E127B47-5E35-4A00-9FD0-C3E84CBB77C1}"/>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5" name="Tijdelijke aanduiding voor voettekst 4">
            <a:extLst>
              <a:ext uri="{FF2B5EF4-FFF2-40B4-BE49-F238E27FC236}">
                <a16:creationId xmlns:a16="http://schemas.microsoft.com/office/drawing/2014/main" id="{D1F06FCE-9E13-40BC-9B28-EFE96BEFB63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D48433A-5DA3-42DE-9FCA-E70D21FBE9A9}"/>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518895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27AAD7D-37C2-40FC-81DB-ABF418552A3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5819737-18B8-4CBF-B748-BA0C401C5FAF}"/>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B2F68A1-2DD1-435F-BE93-60C4FE1E547D}"/>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5" name="Tijdelijke aanduiding voor voettekst 4">
            <a:extLst>
              <a:ext uri="{FF2B5EF4-FFF2-40B4-BE49-F238E27FC236}">
                <a16:creationId xmlns:a16="http://schemas.microsoft.com/office/drawing/2014/main" id="{191A7447-39A4-47C6-9D59-4310D4A7A86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1426BA7-6CAA-4200-A1DE-8981C40F26ED}"/>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203202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64CE1-EC56-415A-8127-630D00AA5A4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0953B48-373C-4D49-8B7B-81DEEB543FB6}"/>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6439A97-FE06-42FC-AA90-A6ECD7BA8766}"/>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5" name="Tijdelijke aanduiding voor voettekst 4">
            <a:extLst>
              <a:ext uri="{FF2B5EF4-FFF2-40B4-BE49-F238E27FC236}">
                <a16:creationId xmlns:a16="http://schemas.microsoft.com/office/drawing/2014/main" id="{F3B15B00-07E2-461E-BC59-965F76675D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51DBFDB-72B5-437C-82B1-3AA87CB45262}"/>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207289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5159CF-CDFE-4AD1-9D81-57E1C2A80C2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1D5AEDE-A8AF-4CB7-916E-018395FE17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1111EC99-24B6-4599-B7C5-CB5676BE6141}"/>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5" name="Tijdelijke aanduiding voor voettekst 4">
            <a:extLst>
              <a:ext uri="{FF2B5EF4-FFF2-40B4-BE49-F238E27FC236}">
                <a16:creationId xmlns:a16="http://schemas.microsoft.com/office/drawing/2014/main" id="{2CEE96FE-5E80-4B36-BB5C-76BFCB5F397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F195C5A-6220-4C7D-B2A5-74B1E5638B05}"/>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3229330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80B96C-A0D8-4B3D-9847-B1114E026E1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A2E1F14-2349-48E9-A8F4-A04327B72887}"/>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69D9D305-AD4C-44E4-9CEA-0BF9011FBB6B}"/>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2C554D0-CA5D-4D93-B352-E6B0E5517438}"/>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6" name="Tijdelijke aanduiding voor voettekst 5">
            <a:extLst>
              <a:ext uri="{FF2B5EF4-FFF2-40B4-BE49-F238E27FC236}">
                <a16:creationId xmlns:a16="http://schemas.microsoft.com/office/drawing/2014/main" id="{1200DAC6-73CB-4F89-8E16-5B8E8B7AC9C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38965C0-3F1D-4A0D-AF19-5753E80FE696}"/>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132600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448C7E-AE02-484D-A5CA-0C365019187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0B0B5A2-525D-43C9-9204-409073C7AA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E5142BBB-D316-4629-8E85-C00DD5567531}"/>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E0427F8-ACCA-40B6-B3BE-482AB066EF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64BD86E5-CFEE-4150-87DB-36C657FDD15F}"/>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6DE20C5-A8FC-4238-B0D2-508BF754DDF9}"/>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8" name="Tijdelijke aanduiding voor voettekst 7">
            <a:extLst>
              <a:ext uri="{FF2B5EF4-FFF2-40B4-BE49-F238E27FC236}">
                <a16:creationId xmlns:a16="http://schemas.microsoft.com/office/drawing/2014/main" id="{B617BAB8-6BCB-4772-8264-E051A81C836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BDC3FED-3ABE-436A-876F-D460C5F38170}"/>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243138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F478B8-6E1D-43CA-87D7-ABDD92951C5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C2B3E0E-8F38-42FC-A8D5-227C11946E9A}"/>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4" name="Tijdelijke aanduiding voor voettekst 3">
            <a:extLst>
              <a:ext uri="{FF2B5EF4-FFF2-40B4-BE49-F238E27FC236}">
                <a16:creationId xmlns:a16="http://schemas.microsoft.com/office/drawing/2014/main" id="{C46E6CCE-E7A0-4B09-AF8E-F11703E15BA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66F4136-DBDD-4DE3-BE70-8BA8F8DB360B}"/>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1998758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7D12D04-E0E1-4E94-B257-1C041EB26115}"/>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3" name="Tijdelijke aanduiding voor voettekst 2">
            <a:extLst>
              <a:ext uri="{FF2B5EF4-FFF2-40B4-BE49-F238E27FC236}">
                <a16:creationId xmlns:a16="http://schemas.microsoft.com/office/drawing/2014/main" id="{20CD9E58-DD0F-42F5-9E73-067FF124A35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B80274F-57CD-4E1D-BF73-0704C68FFF49}"/>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500175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890DD8-C781-436B-8B73-1D3185EB7BC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4F60D2C-F7B7-4E67-B0EF-39A054DE88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6A5163B-CAB2-4EE0-9E4D-582C555B6F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0DA66D3-F4E8-433F-BB55-499B1990E976}"/>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6" name="Tijdelijke aanduiding voor voettekst 5">
            <a:extLst>
              <a:ext uri="{FF2B5EF4-FFF2-40B4-BE49-F238E27FC236}">
                <a16:creationId xmlns:a16="http://schemas.microsoft.com/office/drawing/2014/main" id="{4C57F038-986F-4A1E-9F9F-C4BFD8F967C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A7D129A-AC4A-4A64-A4C8-29E8CA13E1A5}"/>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1395399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2A5116-0B7C-4F7B-9FE4-22978621ED3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907FBD5-369F-4F6F-A6EA-10A3AB1730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9C44EF2-217C-463C-B22D-6DF3FE264A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887C0397-0C56-4215-A2E8-08A37058A1DD}"/>
              </a:ext>
            </a:extLst>
          </p:cNvPr>
          <p:cNvSpPr>
            <a:spLocks noGrp="1"/>
          </p:cNvSpPr>
          <p:nvPr>
            <p:ph type="dt" sz="half" idx="10"/>
          </p:nvPr>
        </p:nvSpPr>
        <p:spPr/>
        <p:txBody>
          <a:bodyPr/>
          <a:lstStyle/>
          <a:p>
            <a:fld id="{2FB7BAC5-C7B7-4142-8C8C-60EFC7D7781E}" type="datetimeFigureOut">
              <a:rPr lang="nl-NL" smtClean="0"/>
              <a:t>20-7-2020</a:t>
            </a:fld>
            <a:endParaRPr lang="nl-NL"/>
          </a:p>
        </p:txBody>
      </p:sp>
      <p:sp>
        <p:nvSpPr>
          <p:cNvPr id="6" name="Tijdelijke aanduiding voor voettekst 5">
            <a:extLst>
              <a:ext uri="{FF2B5EF4-FFF2-40B4-BE49-F238E27FC236}">
                <a16:creationId xmlns:a16="http://schemas.microsoft.com/office/drawing/2014/main" id="{DC8C47AD-289C-4430-84CF-2201BFCF30A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E4FF2FC-6800-41DB-B91F-0F5109284CF3}"/>
              </a:ext>
            </a:extLst>
          </p:cNvPr>
          <p:cNvSpPr>
            <a:spLocks noGrp="1"/>
          </p:cNvSpPr>
          <p:nvPr>
            <p:ph type="sldNum" sz="quarter" idx="12"/>
          </p:nvPr>
        </p:nvSpPr>
        <p:spPr/>
        <p:txBody>
          <a:bodyPr/>
          <a:lstStyle/>
          <a:p>
            <a:fld id="{D24D3A85-999F-4EB0-A436-D4F80B478456}" type="slidenum">
              <a:rPr lang="nl-NL" smtClean="0"/>
              <a:t>‹nr.›</a:t>
            </a:fld>
            <a:endParaRPr lang="nl-NL"/>
          </a:p>
        </p:txBody>
      </p:sp>
    </p:spTree>
    <p:extLst>
      <p:ext uri="{BB962C8B-B14F-4D97-AF65-F5344CB8AC3E}">
        <p14:creationId xmlns:p14="http://schemas.microsoft.com/office/powerpoint/2010/main" val="3766851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78F1065-47CD-4ECC-9CB2-E7EF48077A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95845C2-4F69-4F9D-82E7-3DBAB5F3A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947423A-F286-4AD5-AB22-01EF3968C7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7BAC5-C7B7-4142-8C8C-60EFC7D7781E}" type="datetimeFigureOut">
              <a:rPr lang="nl-NL" smtClean="0"/>
              <a:t>20-7-2020</a:t>
            </a:fld>
            <a:endParaRPr lang="nl-NL"/>
          </a:p>
        </p:txBody>
      </p:sp>
      <p:sp>
        <p:nvSpPr>
          <p:cNvPr id="5" name="Tijdelijke aanduiding voor voettekst 4">
            <a:extLst>
              <a:ext uri="{FF2B5EF4-FFF2-40B4-BE49-F238E27FC236}">
                <a16:creationId xmlns:a16="http://schemas.microsoft.com/office/drawing/2014/main" id="{4346CF71-92B8-4A87-A8B8-64AEB6B677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12C9994-CA83-462A-98C6-2A55029081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D3A85-999F-4EB0-A436-D4F80B478456}" type="slidenum">
              <a:rPr lang="nl-NL" smtClean="0"/>
              <a:t>‹nr.›</a:t>
            </a:fld>
            <a:endParaRPr lang="nl-NL"/>
          </a:p>
        </p:txBody>
      </p:sp>
    </p:spTree>
    <p:extLst>
      <p:ext uri="{BB962C8B-B14F-4D97-AF65-F5344CB8AC3E}">
        <p14:creationId xmlns:p14="http://schemas.microsoft.com/office/powerpoint/2010/main" val="2777481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AA9E70-6A93-457B-AC25-4D4E8D6E0D7F}"/>
              </a:ext>
            </a:extLst>
          </p:cNvPr>
          <p:cNvSpPr>
            <a:spLocks noGrp="1"/>
          </p:cNvSpPr>
          <p:nvPr>
            <p:ph type="title"/>
          </p:nvPr>
        </p:nvSpPr>
        <p:spPr/>
        <p:txBody>
          <a:bodyPr>
            <a:normAutofit/>
          </a:bodyPr>
          <a:lstStyle/>
          <a:p>
            <a:r>
              <a:rPr lang="nl-NL" sz="3600" dirty="0"/>
              <a:t>Meest voorkomende trucs van digitale oplichting</a:t>
            </a:r>
          </a:p>
        </p:txBody>
      </p:sp>
      <p:sp>
        <p:nvSpPr>
          <p:cNvPr id="3" name="Tijdelijke aanduiding voor inhoud 2">
            <a:extLst>
              <a:ext uri="{FF2B5EF4-FFF2-40B4-BE49-F238E27FC236}">
                <a16:creationId xmlns:a16="http://schemas.microsoft.com/office/drawing/2014/main" id="{35F6BD11-4FDE-4898-AA8E-E3853859EE5E}"/>
              </a:ext>
            </a:extLst>
          </p:cNvPr>
          <p:cNvSpPr>
            <a:spLocks noGrp="1"/>
          </p:cNvSpPr>
          <p:nvPr>
            <p:ph idx="1"/>
          </p:nvPr>
        </p:nvSpPr>
        <p:spPr/>
        <p:txBody>
          <a:bodyPr>
            <a:normAutofit/>
          </a:bodyPr>
          <a:lstStyle/>
          <a:p>
            <a:pPr marL="457200" indent="-457200">
              <a:buFont typeface="+mj-lt"/>
              <a:buAutoNum type="arabicPeriod"/>
            </a:pPr>
            <a:r>
              <a:rPr lang="nl-NL" sz="2000" dirty="0">
                <a:latin typeface="Trebuchet MS" panose="020B0603020202020204" pitchFamily="34" charset="0"/>
              </a:rPr>
              <a:t>Oplichting bij online winkelen</a:t>
            </a:r>
          </a:p>
          <a:p>
            <a:pPr marL="457200" indent="-457200">
              <a:buFont typeface="+mj-lt"/>
              <a:buAutoNum type="arabicPeriod"/>
            </a:pPr>
            <a:r>
              <a:rPr lang="nl-NL" sz="2000" dirty="0">
                <a:latin typeface="Trebuchet MS" panose="020B0603020202020204" pitchFamily="34" charset="0"/>
              </a:rPr>
              <a:t>Oplichting met nepprijzen en valse cadeaubonnen</a:t>
            </a:r>
          </a:p>
          <a:p>
            <a:pPr marL="457200" indent="-457200">
              <a:buFont typeface="+mj-lt"/>
              <a:buAutoNum type="arabicPeriod"/>
            </a:pPr>
            <a:r>
              <a:rPr lang="nl-NL" sz="2000" dirty="0">
                <a:latin typeface="Trebuchet MS" panose="020B0603020202020204" pitchFamily="34" charset="0"/>
              </a:rPr>
              <a:t>Computeroplichting (</a:t>
            </a:r>
            <a:r>
              <a:rPr lang="nl-NL" sz="2000" dirty="0" err="1">
                <a:latin typeface="Trebuchet MS" panose="020B0603020202020204" pitchFamily="34" charset="0"/>
              </a:rPr>
              <a:t>phishing</a:t>
            </a:r>
            <a:r>
              <a:rPr lang="nl-NL" sz="2000" dirty="0">
                <a:latin typeface="Trebuchet MS" panose="020B0603020202020204" pitchFamily="34" charset="0"/>
              </a:rPr>
              <a:t>, kwaadaardige software, valse rekeningen)</a:t>
            </a:r>
          </a:p>
          <a:p>
            <a:pPr marL="457200" indent="-457200">
              <a:buFont typeface="+mj-lt"/>
              <a:buAutoNum type="arabicPeriod"/>
            </a:pPr>
            <a:r>
              <a:rPr lang="nl-NL" sz="2000" dirty="0">
                <a:latin typeface="Trebuchet MS" panose="020B0603020202020204" pitchFamily="34" charset="0"/>
              </a:rPr>
              <a:t>Datingfraude</a:t>
            </a:r>
          </a:p>
        </p:txBody>
      </p:sp>
      <p:sp>
        <p:nvSpPr>
          <p:cNvPr id="5" name="Tijdelijke aanduiding voor dianummer 4">
            <a:extLst>
              <a:ext uri="{FF2B5EF4-FFF2-40B4-BE49-F238E27FC236}">
                <a16:creationId xmlns:a16="http://schemas.microsoft.com/office/drawing/2014/main" id="{ED25E4FA-54CC-4C81-ADE3-B86F5C8BCBE8}"/>
              </a:ext>
            </a:extLst>
          </p:cNvPr>
          <p:cNvSpPr>
            <a:spLocks noGrp="1"/>
          </p:cNvSpPr>
          <p:nvPr>
            <p:ph type="sldNum" sz="quarter" idx="12"/>
          </p:nvPr>
        </p:nvSpPr>
        <p:spPr/>
        <p:txBody>
          <a:bodyPr/>
          <a:lstStyle/>
          <a:p>
            <a:fld id="{F041A420-2FFE-450D-B1FB-6E062257FAA1}" type="slidenum">
              <a:rPr lang="nl-NL" smtClean="0"/>
              <a:t>1</a:t>
            </a:fld>
            <a:endParaRPr lang="nl-NL" dirty="0"/>
          </a:p>
        </p:txBody>
      </p:sp>
    </p:spTree>
    <p:extLst>
      <p:ext uri="{BB962C8B-B14F-4D97-AF65-F5344CB8AC3E}">
        <p14:creationId xmlns:p14="http://schemas.microsoft.com/office/powerpoint/2010/main" val="1563333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ABF34-7059-48E0-992F-60E149808C25}"/>
              </a:ext>
            </a:extLst>
          </p:cNvPr>
          <p:cNvSpPr>
            <a:spLocks noGrp="1"/>
          </p:cNvSpPr>
          <p:nvPr>
            <p:ph type="title"/>
          </p:nvPr>
        </p:nvSpPr>
        <p:spPr/>
        <p:txBody>
          <a:bodyPr>
            <a:normAutofit/>
          </a:bodyPr>
          <a:lstStyle/>
          <a:p>
            <a:r>
              <a:rPr lang="nl-NL" sz="3600" dirty="0"/>
              <a:t>1) Tips om uzelf weerbaarder te maken bij online winkelen</a:t>
            </a:r>
          </a:p>
        </p:txBody>
      </p:sp>
      <p:sp>
        <p:nvSpPr>
          <p:cNvPr id="3" name="Tijdelijke aanduiding voor inhoud 2">
            <a:extLst>
              <a:ext uri="{FF2B5EF4-FFF2-40B4-BE49-F238E27FC236}">
                <a16:creationId xmlns:a16="http://schemas.microsoft.com/office/drawing/2014/main" id="{B56F5123-49EF-4350-8E6B-D27722B7778D}"/>
              </a:ext>
            </a:extLst>
          </p:cNvPr>
          <p:cNvSpPr>
            <a:spLocks noGrp="1"/>
          </p:cNvSpPr>
          <p:nvPr>
            <p:ph idx="1"/>
          </p:nvPr>
        </p:nvSpPr>
        <p:spPr>
          <a:xfrm>
            <a:off x="838200" y="1847850"/>
            <a:ext cx="11049000" cy="4329113"/>
          </a:xfrm>
        </p:spPr>
        <p:txBody>
          <a:bodyPr>
            <a:normAutofit fontScale="25000" lnSpcReduction="20000"/>
          </a:bodyPr>
          <a:lstStyle/>
          <a:p>
            <a:pPr>
              <a:lnSpc>
                <a:spcPct val="124000"/>
              </a:lnSpc>
              <a:spcBef>
                <a:spcPts val="0"/>
              </a:spcBef>
            </a:pPr>
            <a:r>
              <a:rPr lang="nl-NL" sz="7200" dirty="0">
                <a:latin typeface="Trebuchet MS" panose="020B0603020202020204" pitchFamily="34" charset="0"/>
              </a:rPr>
              <a:t>Gebruik uw gezond verstand! Wees alert en bewaar uw correspondentie met de verkoper.</a:t>
            </a:r>
          </a:p>
          <a:p>
            <a:pPr>
              <a:lnSpc>
                <a:spcPct val="124000"/>
              </a:lnSpc>
              <a:spcBef>
                <a:spcPts val="0"/>
              </a:spcBef>
            </a:pPr>
            <a:r>
              <a:rPr lang="nl-NL" sz="7200" dirty="0">
                <a:latin typeface="Trebuchet MS" panose="020B0603020202020204" pitchFamily="34" charset="0"/>
              </a:rPr>
              <a:t>Weet met wie u zaken doet:</a:t>
            </a:r>
          </a:p>
          <a:p>
            <a:pPr lvl="1">
              <a:lnSpc>
                <a:spcPct val="124000"/>
              </a:lnSpc>
              <a:spcBef>
                <a:spcPts val="0"/>
              </a:spcBef>
            </a:pPr>
            <a:r>
              <a:rPr lang="nl-NL" sz="6400" dirty="0">
                <a:latin typeface="Trebuchet MS" panose="020B0603020202020204" pitchFamily="34" charset="0"/>
              </a:rPr>
              <a:t>Check of het rekeningnummer, </a:t>
            </a:r>
            <a:r>
              <a:rPr lang="nl-NL" sz="6400" dirty="0" err="1">
                <a:latin typeface="Trebuchet MS" panose="020B0603020202020204" pitchFamily="34" charset="0"/>
              </a:rPr>
              <a:t>url</a:t>
            </a:r>
            <a:r>
              <a:rPr lang="nl-NL" sz="6400" dirty="0">
                <a:latin typeface="Trebuchet MS" panose="020B0603020202020204" pitchFamily="34" charset="0"/>
              </a:rPr>
              <a:t>, telefoonnummer of e-mailadres al als negatief bekend staat. Als dat het geval is, wees dan extra voorzichtig.</a:t>
            </a:r>
          </a:p>
          <a:p>
            <a:pPr lvl="1">
              <a:lnSpc>
                <a:spcPct val="124000"/>
              </a:lnSpc>
              <a:spcBef>
                <a:spcPts val="0"/>
              </a:spcBef>
            </a:pPr>
            <a:r>
              <a:rPr lang="nl-NL" sz="6400" dirty="0">
                <a:latin typeface="Trebuchet MS" panose="020B0603020202020204" pitchFamily="34" charset="0"/>
              </a:rPr>
              <a:t>Is de ondernemer/webwinkel ingeschreven bij de Kamer van Koophandel? U kunt dit eenvoudig checken op www.kvk.nl. De inschrijving zegt niets over betrouwbaarheid, maar u kunt wel zien of het bedrijf bestaat en hoe lang. </a:t>
            </a:r>
          </a:p>
          <a:p>
            <a:pPr lvl="1">
              <a:lnSpc>
                <a:spcPct val="124000"/>
              </a:lnSpc>
              <a:spcBef>
                <a:spcPts val="0"/>
              </a:spcBef>
            </a:pPr>
            <a:r>
              <a:rPr lang="nl-NL" sz="6400" dirty="0">
                <a:latin typeface="Trebuchet MS" panose="020B0603020202020204" pitchFamily="34" charset="0"/>
              </a:rPr>
              <a:t>Doe onderzoek via Google naar de webwinkel waarmee u zaken wilt doen (opgelicht.nl of andere fora)</a:t>
            </a:r>
          </a:p>
          <a:p>
            <a:pPr>
              <a:lnSpc>
                <a:spcPct val="124000"/>
              </a:lnSpc>
              <a:spcBef>
                <a:spcPts val="0"/>
              </a:spcBef>
            </a:pPr>
            <a:r>
              <a:rPr lang="nl-NL" sz="7200" dirty="0">
                <a:latin typeface="Trebuchet MS" panose="020B0603020202020204" pitchFamily="34" charset="0"/>
              </a:rPr>
              <a:t>Doe aan prijsvergelijking: is de gevraagde prijs reëel? Als iets te mooi is om waar te zijn, dan is dat meestal ook zo.</a:t>
            </a:r>
          </a:p>
          <a:p>
            <a:pPr>
              <a:lnSpc>
                <a:spcPct val="124000"/>
              </a:lnSpc>
              <a:spcBef>
                <a:spcPts val="0"/>
              </a:spcBef>
            </a:pPr>
            <a:r>
              <a:rPr lang="nl-NL" sz="7200" dirty="0">
                <a:latin typeface="Trebuchet MS" panose="020B0603020202020204" pitchFamily="34" charset="0"/>
              </a:rPr>
              <a:t>Stuur de (ver)koper nooit een kopie van uw legitimatiebewijs! Oók geen 'veilige' kopie waarbij bepaalde delen van het legitimatiebewijs onherkenbaar zijn gemaakt.  </a:t>
            </a:r>
          </a:p>
          <a:p>
            <a:pPr>
              <a:lnSpc>
                <a:spcPct val="124000"/>
              </a:lnSpc>
              <a:spcBef>
                <a:spcPts val="0"/>
              </a:spcBef>
            </a:pPr>
            <a:r>
              <a:rPr lang="nl-NL" sz="7200" dirty="0">
                <a:latin typeface="Trebuchet MS" panose="020B0603020202020204" pitchFamily="34" charset="0"/>
              </a:rPr>
              <a:t>Een betaling met een creditcard biedt zekerheid. Bij het niet leveren, zal de creditcardmaatschappij de betaling claimen bij de webwinkel en de klant vergoeden. </a:t>
            </a:r>
          </a:p>
          <a:p>
            <a:pPr>
              <a:lnSpc>
                <a:spcPct val="124000"/>
              </a:lnSpc>
              <a:spcBef>
                <a:spcPts val="0"/>
              </a:spcBef>
            </a:pPr>
            <a:r>
              <a:rPr lang="nl-NL" sz="7200" dirty="0">
                <a:latin typeface="Trebuchet MS" panose="020B0603020202020204" pitchFamily="34" charset="0"/>
              </a:rPr>
              <a:t>Als de verkopende partij belooft uw geld terug te storten, komt het voor dat u een e-mail krijgt met daarin een soort terugbetalingslink. Klik hier niet op! Banken storten op deze manier geen geld terug. </a:t>
            </a:r>
          </a:p>
          <a:p>
            <a:pPr>
              <a:lnSpc>
                <a:spcPct val="124000"/>
              </a:lnSpc>
              <a:spcBef>
                <a:spcPts val="0"/>
              </a:spcBef>
            </a:pPr>
            <a:endParaRPr lang="nl-NL" sz="6400" dirty="0">
              <a:latin typeface="Trebuchet MS" panose="020B0603020202020204" pitchFamily="34" charset="0"/>
            </a:endParaRPr>
          </a:p>
          <a:p>
            <a:pPr marL="0" indent="0">
              <a:lnSpc>
                <a:spcPct val="124000"/>
              </a:lnSpc>
              <a:spcBef>
                <a:spcPts val="0"/>
              </a:spcBef>
              <a:buNone/>
            </a:pPr>
            <a:endParaRPr lang="nl-NL" sz="6400" dirty="0">
              <a:latin typeface="Trebuchet MS" panose="020B0603020202020204" pitchFamily="34" charset="0"/>
            </a:endParaRPr>
          </a:p>
          <a:p>
            <a:pPr marL="0" indent="0">
              <a:lnSpc>
                <a:spcPct val="124000"/>
              </a:lnSpc>
              <a:spcBef>
                <a:spcPts val="0"/>
              </a:spcBef>
              <a:buNone/>
            </a:pPr>
            <a:endParaRPr lang="nl-NL" sz="6200" dirty="0">
              <a:latin typeface="Trebuchet MS" panose="020B0603020202020204" pitchFamily="34" charset="0"/>
            </a:endParaRPr>
          </a:p>
          <a:p>
            <a:endParaRPr lang="nl-NL" sz="2000" dirty="0">
              <a:latin typeface="Trebuchet MS" panose="020B0603020202020204" pitchFamily="34" charset="0"/>
            </a:endParaRPr>
          </a:p>
        </p:txBody>
      </p:sp>
    </p:spTree>
    <p:extLst>
      <p:ext uri="{BB962C8B-B14F-4D97-AF65-F5344CB8AC3E}">
        <p14:creationId xmlns:p14="http://schemas.microsoft.com/office/powerpoint/2010/main" val="31371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4F1F1A-36BD-4E53-B470-0923D6CFD42D}"/>
              </a:ext>
            </a:extLst>
          </p:cNvPr>
          <p:cNvSpPr>
            <a:spLocks noGrp="1"/>
          </p:cNvSpPr>
          <p:nvPr>
            <p:ph type="title"/>
          </p:nvPr>
        </p:nvSpPr>
        <p:spPr/>
        <p:txBody>
          <a:bodyPr>
            <a:normAutofit/>
          </a:bodyPr>
          <a:lstStyle/>
          <a:p>
            <a:r>
              <a:rPr lang="nl-NL" sz="3600" dirty="0"/>
              <a:t>2) Tips om uzelf weerbaarder te maken bij oplichting met nepprijzen en cadeaubonnen</a:t>
            </a:r>
          </a:p>
        </p:txBody>
      </p:sp>
      <p:sp>
        <p:nvSpPr>
          <p:cNvPr id="3" name="Tijdelijke aanduiding voor inhoud 2">
            <a:extLst>
              <a:ext uri="{FF2B5EF4-FFF2-40B4-BE49-F238E27FC236}">
                <a16:creationId xmlns:a16="http://schemas.microsoft.com/office/drawing/2014/main" id="{4C3A284F-ADDC-4618-B5FB-6735F82804A3}"/>
              </a:ext>
            </a:extLst>
          </p:cNvPr>
          <p:cNvSpPr>
            <a:spLocks noGrp="1"/>
          </p:cNvSpPr>
          <p:nvPr>
            <p:ph idx="1"/>
          </p:nvPr>
        </p:nvSpPr>
        <p:spPr/>
        <p:txBody>
          <a:bodyPr>
            <a:normAutofit/>
          </a:bodyPr>
          <a:lstStyle/>
          <a:p>
            <a:endParaRPr lang="nl-NL" sz="2000" dirty="0">
              <a:latin typeface="Trebuchet MS" panose="020B0603020202020204" pitchFamily="34" charset="0"/>
            </a:endParaRPr>
          </a:p>
          <a:p>
            <a:r>
              <a:rPr lang="nl-NL" sz="2000" dirty="0">
                <a:latin typeface="Trebuchet MS" panose="020B0603020202020204" pitchFamily="34" charset="0"/>
              </a:rPr>
              <a:t>Onthoud aan welke prijsacties u meedoet. U kunt niet iets winnen als u niet mee heeft gedaan.</a:t>
            </a:r>
            <a:br>
              <a:rPr lang="nl-NL" sz="2000" dirty="0">
                <a:latin typeface="Trebuchet MS" panose="020B0603020202020204" pitchFamily="34" charset="0"/>
              </a:rPr>
            </a:br>
            <a:endParaRPr lang="nl-NL" sz="2000" dirty="0">
              <a:latin typeface="Trebuchet MS" panose="020B0603020202020204" pitchFamily="34" charset="0"/>
            </a:endParaRPr>
          </a:p>
          <a:p>
            <a:r>
              <a:rPr lang="nl-NL" sz="2000" dirty="0">
                <a:latin typeface="Trebuchet MS" panose="020B0603020202020204" pitchFamily="34" charset="0"/>
              </a:rPr>
              <a:t>Geef geen persoonsgegevens weg aan een organisatie die zegt dat u een prijs heeft gewonnen.</a:t>
            </a:r>
            <a:br>
              <a:rPr lang="nl-NL" sz="2000" dirty="0">
                <a:latin typeface="Trebuchet MS" panose="020B0603020202020204" pitchFamily="34" charset="0"/>
              </a:rPr>
            </a:br>
            <a:endParaRPr lang="nl-NL" sz="2000" dirty="0">
              <a:latin typeface="Trebuchet MS" panose="020B0603020202020204" pitchFamily="34" charset="0"/>
            </a:endParaRPr>
          </a:p>
          <a:p>
            <a:r>
              <a:rPr lang="nl-NL" sz="2000" dirty="0">
                <a:latin typeface="Trebuchet MS" panose="020B0603020202020204" pitchFamily="34" charset="0"/>
              </a:rPr>
              <a:t>Voor een gewonnen prijs hoeft u nooit kosten te maken.</a:t>
            </a:r>
          </a:p>
          <a:p>
            <a:endParaRPr lang="nl-NL" sz="2000" dirty="0">
              <a:latin typeface="Trebuchet MS" panose="020B0603020202020204" pitchFamily="34" charset="0"/>
            </a:endParaRPr>
          </a:p>
          <a:p>
            <a:endParaRPr lang="nl-NL" sz="2000" dirty="0">
              <a:latin typeface="Trebuchet MS" panose="020B0603020202020204" pitchFamily="34" charset="0"/>
            </a:endParaRPr>
          </a:p>
        </p:txBody>
      </p:sp>
    </p:spTree>
    <p:extLst>
      <p:ext uri="{BB962C8B-B14F-4D97-AF65-F5344CB8AC3E}">
        <p14:creationId xmlns:p14="http://schemas.microsoft.com/office/powerpoint/2010/main" val="284942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BAA31B-8A9E-4A17-8590-3833E6AD7355}"/>
              </a:ext>
            </a:extLst>
          </p:cNvPr>
          <p:cNvSpPr>
            <a:spLocks noGrp="1"/>
          </p:cNvSpPr>
          <p:nvPr>
            <p:ph type="title"/>
          </p:nvPr>
        </p:nvSpPr>
        <p:spPr/>
        <p:txBody>
          <a:bodyPr>
            <a:normAutofit/>
          </a:bodyPr>
          <a:lstStyle/>
          <a:p>
            <a:r>
              <a:rPr lang="nl-NL" sz="3600" dirty="0"/>
              <a:t>3) Tips om uzelf weerbaarder te maken tegen computeroplichting</a:t>
            </a:r>
          </a:p>
        </p:txBody>
      </p:sp>
      <p:sp>
        <p:nvSpPr>
          <p:cNvPr id="3" name="Tijdelijke aanduiding voor inhoud 2">
            <a:extLst>
              <a:ext uri="{FF2B5EF4-FFF2-40B4-BE49-F238E27FC236}">
                <a16:creationId xmlns:a16="http://schemas.microsoft.com/office/drawing/2014/main" id="{BA4A1C11-C6EA-4F52-9134-D227BC60E258}"/>
              </a:ext>
            </a:extLst>
          </p:cNvPr>
          <p:cNvSpPr>
            <a:spLocks noGrp="1"/>
          </p:cNvSpPr>
          <p:nvPr>
            <p:ph idx="1"/>
          </p:nvPr>
        </p:nvSpPr>
        <p:spPr/>
        <p:txBody>
          <a:bodyPr>
            <a:normAutofit/>
          </a:bodyPr>
          <a:lstStyle/>
          <a:p>
            <a:pPr>
              <a:lnSpc>
                <a:spcPct val="124000"/>
              </a:lnSpc>
              <a:spcBef>
                <a:spcPts val="0"/>
              </a:spcBef>
            </a:pPr>
            <a:r>
              <a:rPr lang="nl-NL" sz="2000" dirty="0">
                <a:latin typeface="Trebuchet MS" panose="020B0603020202020204" pitchFamily="34" charset="0"/>
              </a:rPr>
              <a:t>Let goed op van wie u een e-mail ontvangt. Er zijn veel valse e-mails en facturen in omloop. Klik nooit op een link in een e-mail.</a:t>
            </a:r>
            <a:br>
              <a:rPr lang="nl-NL" sz="2000" dirty="0">
                <a:latin typeface="Trebuchet MS" panose="020B0603020202020204" pitchFamily="34" charset="0"/>
              </a:rPr>
            </a:br>
            <a:endParaRPr lang="nl-NL" sz="2000" dirty="0">
              <a:latin typeface="Trebuchet MS" panose="020B0603020202020204" pitchFamily="34" charset="0"/>
            </a:endParaRPr>
          </a:p>
          <a:p>
            <a:pPr>
              <a:lnSpc>
                <a:spcPct val="124000"/>
              </a:lnSpc>
              <a:spcBef>
                <a:spcPts val="0"/>
              </a:spcBef>
            </a:pPr>
            <a:r>
              <a:rPr lang="nl-NL" sz="2000" dirty="0">
                <a:latin typeface="Trebuchet MS" panose="020B0603020202020204" pitchFamily="34" charset="0"/>
              </a:rPr>
              <a:t>Geef nooit maar ook echt nooit uw pincode aan iemand anders.</a:t>
            </a:r>
            <a:br>
              <a:rPr lang="nl-NL" sz="2000" dirty="0">
                <a:latin typeface="Trebuchet MS" panose="020B0603020202020204" pitchFamily="34" charset="0"/>
              </a:rPr>
            </a:br>
            <a:endParaRPr lang="nl-NL" sz="2000" dirty="0">
              <a:latin typeface="Trebuchet MS" panose="020B0603020202020204" pitchFamily="34" charset="0"/>
            </a:endParaRPr>
          </a:p>
          <a:p>
            <a:pPr>
              <a:lnSpc>
                <a:spcPct val="124000"/>
              </a:lnSpc>
              <a:spcBef>
                <a:spcPts val="0"/>
              </a:spcBef>
            </a:pPr>
            <a:r>
              <a:rPr lang="nl-NL" sz="2000" dirty="0">
                <a:latin typeface="Trebuchet MS" panose="020B0603020202020204" pitchFamily="34" charset="0"/>
              </a:rPr>
              <a:t>Krijgt u een e-mail over een rekening die u moet betalen of een pasje dat geblokkeerd wordt? Zoek zelf het telefoonnummer op en bel dan eerst met het bedrijf waar de mail vandaan komt. </a:t>
            </a:r>
            <a:br>
              <a:rPr lang="nl-NL" sz="2000" dirty="0">
                <a:latin typeface="Trebuchet MS" panose="020B0603020202020204" pitchFamily="34" charset="0"/>
              </a:rPr>
            </a:br>
            <a:endParaRPr lang="nl-NL" sz="2000" dirty="0">
              <a:latin typeface="Trebuchet MS" panose="020B0603020202020204" pitchFamily="34" charset="0"/>
            </a:endParaRPr>
          </a:p>
          <a:p>
            <a:pPr>
              <a:lnSpc>
                <a:spcPct val="124000"/>
              </a:lnSpc>
              <a:spcBef>
                <a:spcPts val="0"/>
              </a:spcBef>
            </a:pPr>
            <a:r>
              <a:rPr lang="nl-NL" sz="2000" dirty="0">
                <a:latin typeface="Trebuchet MS" panose="020B0603020202020204" pitchFamily="34" charset="0"/>
              </a:rPr>
              <a:t>Bij kopie van uw paspoort of ID-kaart, maak het BSN-nummer onzichtbaar of maak een veilige kopie met de </a:t>
            </a:r>
            <a:r>
              <a:rPr lang="nl-NL" sz="2000" dirty="0" err="1">
                <a:latin typeface="Trebuchet MS" panose="020B0603020202020204" pitchFamily="34" charset="0"/>
              </a:rPr>
              <a:t>KopieID</a:t>
            </a:r>
            <a:r>
              <a:rPr lang="nl-NL" sz="2000" dirty="0">
                <a:latin typeface="Trebuchet MS" panose="020B0603020202020204" pitchFamily="34" charset="0"/>
              </a:rPr>
              <a:t>-app.</a:t>
            </a:r>
          </a:p>
          <a:p>
            <a:endParaRPr lang="nl-NL" sz="2000" dirty="0">
              <a:latin typeface="Trebuchet MS" panose="020B0603020202020204" pitchFamily="34" charset="0"/>
            </a:endParaRPr>
          </a:p>
        </p:txBody>
      </p:sp>
    </p:spTree>
    <p:extLst>
      <p:ext uri="{BB962C8B-B14F-4D97-AF65-F5344CB8AC3E}">
        <p14:creationId xmlns:p14="http://schemas.microsoft.com/office/powerpoint/2010/main" val="374698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F87B3D-84FF-461A-8491-4B3D065F1D8C}"/>
              </a:ext>
            </a:extLst>
          </p:cNvPr>
          <p:cNvSpPr>
            <a:spLocks noGrp="1"/>
          </p:cNvSpPr>
          <p:nvPr>
            <p:ph type="title"/>
          </p:nvPr>
        </p:nvSpPr>
        <p:spPr/>
        <p:txBody>
          <a:bodyPr>
            <a:normAutofit/>
          </a:bodyPr>
          <a:lstStyle/>
          <a:p>
            <a:r>
              <a:rPr lang="nl-NL" sz="3600" dirty="0"/>
              <a:t>4) Tips om uzelf weerbaarder te maken tegen datingfraude</a:t>
            </a:r>
          </a:p>
        </p:txBody>
      </p:sp>
      <p:sp>
        <p:nvSpPr>
          <p:cNvPr id="3" name="Tijdelijke aanduiding voor inhoud 2">
            <a:extLst>
              <a:ext uri="{FF2B5EF4-FFF2-40B4-BE49-F238E27FC236}">
                <a16:creationId xmlns:a16="http://schemas.microsoft.com/office/drawing/2014/main" id="{5E2472A4-CA8D-410B-BD33-46BEE558E7DD}"/>
              </a:ext>
            </a:extLst>
          </p:cNvPr>
          <p:cNvSpPr>
            <a:spLocks noGrp="1"/>
          </p:cNvSpPr>
          <p:nvPr>
            <p:ph idx="1"/>
          </p:nvPr>
        </p:nvSpPr>
        <p:spPr/>
        <p:txBody>
          <a:bodyPr/>
          <a:lstStyle/>
          <a:p>
            <a:r>
              <a:rPr lang="nl-NL" sz="2000" dirty="0">
                <a:latin typeface="Trebuchet MS" panose="020B0603020202020204" pitchFamily="34" charset="0"/>
              </a:rPr>
              <a:t>Ga niet op een voorstel in om de datingsite te verlaten om op een andere manier met elkaar te communiceren.</a:t>
            </a:r>
            <a:br>
              <a:rPr lang="nl-NL" sz="2000" dirty="0">
                <a:latin typeface="Trebuchet MS" panose="020B0603020202020204" pitchFamily="34" charset="0"/>
              </a:rPr>
            </a:br>
            <a:endParaRPr lang="nl-NL" sz="2000" dirty="0">
              <a:latin typeface="Trebuchet MS" panose="020B0603020202020204" pitchFamily="34" charset="0"/>
            </a:endParaRPr>
          </a:p>
          <a:p>
            <a:r>
              <a:rPr lang="nl-NL" sz="2000" dirty="0">
                <a:latin typeface="Trebuchet MS" panose="020B0603020202020204" pitchFamily="34" charset="0"/>
              </a:rPr>
              <a:t>Geef nooit zomaar uw gegevens prijs.</a:t>
            </a:r>
            <a:br>
              <a:rPr lang="nl-NL" sz="2000" dirty="0">
                <a:latin typeface="Trebuchet MS" panose="020B0603020202020204" pitchFamily="34" charset="0"/>
              </a:rPr>
            </a:br>
            <a:endParaRPr lang="nl-NL" sz="2000" dirty="0">
              <a:latin typeface="Trebuchet MS" panose="020B0603020202020204" pitchFamily="34" charset="0"/>
            </a:endParaRPr>
          </a:p>
          <a:p>
            <a:r>
              <a:rPr lang="nl-NL" sz="2000" dirty="0">
                <a:latin typeface="Trebuchet MS" panose="020B0603020202020204" pitchFamily="34" charset="0"/>
              </a:rPr>
              <a:t>Maak geen geld over naar iemand die u nog nooit ontmoet heeft. Ook niet als hij/zij zegt geld nodig te hebben om u te komen bezoeken of voor een ‘noodgeval’.</a:t>
            </a:r>
          </a:p>
          <a:p>
            <a:endParaRPr lang="nl-NL" sz="2000" dirty="0">
              <a:latin typeface="Trebuchet MS" panose="020B0603020202020204" pitchFamily="34" charset="0"/>
            </a:endParaRPr>
          </a:p>
          <a:p>
            <a:endParaRPr lang="nl-NL" sz="2000" dirty="0">
              <a:latin typeface="Trebuchet MS" panose="020B0603020202020204" pitchFamily="34" charset="0"/>
            </a:endParaRPr>
          </a:p>
          <a:p>
            <a:endParaRPr lang="nl-NL" dirty="0"/>
          </a:p>
        </p:txBody>
      </p:sp>
    </p:spTree>
    <p:extLst>
      <p:ext uri="{BB962C8B-B14F-4D97-AF65-F5344CB8AC3E}">
        <p14:creationId xmlns:p14="http://schemas.microsoft.com/office/powerpoint/2010/main" val="276898598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C28671248FEB4BB5F16AEFE11CDE35" ma:contentTypeVersion="10" ma:contentTypeDescription="Create a new document." ma:contentTypeScope="" ma:versionID="843831f95b9b901e69d4f67a06fdec89">
  <xsd:schema xmlns:xsd="http://www.w3.org/2001/XMLSchema" xmlns:xs="http://www.w3.org/2001/XMLSchema" xmlns:p="http://schemas.microsoft.com/office/2006/metadata/properties" xmlns:ns3="d0b7152f-3a8c-411b-88fb-d410595c988d" targetNamespace="http://schemas.microsoft.com/office/2006/metadata/properties" ma:root="true" ma:fieldsID="d54059ed8cd7e3121ca026731c0589e4" ns3:_="">
    <xsd:import namespace="d0b7152f-3a8c-411b-88fb-d410595c988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b7152f-3a8c-411b-88fb-d410595c98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DA2E2C-162E-47EE-847E-40D66B4802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b7152f-3a8c-411b-88fb-d410595c98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05A495-F347-4C79-A087-52A2FE9C8E59}">
  <ds:schemaRefs>
    <ds:schemaRef ds:uri="http://schemas.microsoft.com/sharepoint/v3/contenttype/forms"/>
  </ds:schemaRefs>
</ds:datastoreItem>
</file>

<file path=customXml/itemProps3.xml><?xml version="1.0" encoding="utf-8"?>
<ds:datastoreItem xmlns:ds="http://schemas.openxmlformats.org/officeDocument/2006/customXml" ds:itemID="{D4D04906-27A7-4CCF-8523-0EA45F86ABA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37</TotalTime>
  <Words>910</Words>
  <Application>Microsoft Office PowerPoint</Application>
  <PresentationFormat>Breedbeeld</PresentationFormat>
  <Paragraphs>49</Paragraphs>
  <Slides>5</Slides>
  <Notes>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Calibri Light</vt:lpstr>
      <vt:lpstr>Trebuchet MS</vt:lpstr>
      <vt:lpstr>Kantoorthema</vt:lpstr>
      <vt:lpstr>Meest voorkomende trucs van digitale oplichting</vt:lpstr>
      <vt:lpstr>1) Tips om uzelf weerbaarder te maken bij online winkelen</vt:lpstr>
      <vt:lpstr>2) Tips om uzelf weerbaarder te maken bij oplichting met nepprijzen en cadeaubonnen</vt:lpstr>
      <vt:lpstr>3) Tips om uzelf weerbaarder te maken tegen computeroplichting</vt:lpstr>
      <vt:lpstr>4) Tips om uzelf weerbaarder te maken tegen datingfraude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Meest voorkomende trucs van digitale oplichting</dc:title>
  <dc:creator>Judith Hagendijk</dc:creator>
  <cp:lastModifiedBy>Mila Cassée</cp:lastModifiedBy>
  <cp:revision>6</cp:revision>
  <dcterms:created xsi:type="dcterms:W3CDTF">2019-03-11T11:55:53Z</dcterms:created>
  <dcterms:modified xsi:type="dcterms:W3CDTF">2020-07-20T11:00:51Z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0x0101009EC28671248FEB4BB5F16AEFE11CDE35</vt:lpwstr>
  </property>
</Properties>
</file>